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8" r:id="rId3"/>
    <p:sldId id="258" r:id="rId4"/>
    <p:sldId id="260" r:id="rId5"/>
    <p:sldId id="263" r:id="rId6"/>
    <p:sldId id="264" r:id="rId7"/>
    <p:sldId id="265" r:id="rId8"/>
    <p:sldId id="267" r:id="rId9"/>
    <p:sldId id="269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173158-9214-428A-9EC5-29B916291B31}" v="91" dt="2018-10-02T17:10:25.417"/>
    <p1510:client id="{543E5451-009A-4207-9472-F39A12F579B6}" v="276" dt="2018-10-02T17:22:35.095"/>
    <p1510:client id="{C67DBC2A-B42A-4343-A107-2CC0D424328E}" v="410" dt="2018-10-02T17:24:0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viewProps" Target="viewProps.xml" Id="rId13" /><Relationship Type="http://schemas.openxmlformats.org/officeDocument/2006/relationships/slide" Target="slides/slide2.xml" Id="rId3" /><Relationship Type="http://schemas.openxmlformats.org/officeDocument/2006/relationships/slide" Target="slides/slide6.xml" Id="rId7" /><Relationship Type="http://schemas.openxmlformats.org/officeDocument/2006/relationships/presProps" Target="presProps.xml" Id="rId12" /><Relationship Type="http://schemas.microsoft.com/office/2015/10/relationships/revisionInfo" Target="revisionInfo.xml" Id="rId17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tableStyles" Target="tableStyles.xml" Id="rId15" /><Relationship Type="http://schemas.openxmlformats.org/officeDocument/2006/relationships/slide" Target="slides/slide9.xml" Id="rId10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theme" Target="theme/theme1.xml" Id="rId1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18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248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13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4295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82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39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22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634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796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452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7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06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84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5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1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391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C28D0172-F2E0-4763-9C35-F02266495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9F2851FB-E841-4509-8A6D-A416376EA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505" y="623571"/>
            <a:ext cx="10260990" cy="3523885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8000">
                <a:cs typeface="Calibri Light"/>
              </a:rPr>
              <a:t>Additional Population Clusters</a:t>
            </a:r>
            <a:br>
              <a:rPr lang="en-US" sz="8000">
                <a:ea typeface="+mj-lt"/>
                <a:cs typeface="+mj-lt"/>
              </a:rPr>
            </a:br>
            <a:endParaRPr lang="en-US" sz="8000">
              <a:ea typeface="+mj-lt"/>
              <a:cs typeface="+mj-lt"/>
            </a:endParaRPr>
          </a:p>
        </p:txBody>
      </p:sp>
      <p:sp>
        <p:nvSpPr>
          <p:cNvPr id="13" name="Freeform: Shape 11">
            <a:extLst>
              <a:ext uri="{FF2B5EF4-FFF2-40B4-BE49-F238E27FC236}">
                <a16:creationId xmlns:a16="http://schemas.microsoft.com/office/drawing/2014/main" id="{DF6FB2B2-CE21-407F-B22E-302DADC2C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505" y="4777380"/>
            <a:ext cx="10260990" cy="1209763"/>
          </a:xfr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</a:pPr>
            <a:endParaRPr lang="en-US">
              <a:solidFill>
                <a:schemeClr val="bg2"/>
              </a:solidFill>
              <a:cs typeface="Calibri"/>
            </a:endParaRP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  <a:cs typeface="Calibri"/>
              </a:rPr>
              <a:t>By: Caroline Couvillon, Raymond Lynn, Slater Simpson, </a:t>
            </a:r>
          </a:p>
          <a:p>
            <a:pPr algn="ctr">
              <a:lnSpc>
                <a:spcPct val="90000"/>
              </a:lnSpc>
            </a:pPr>
            <a:r>
              <a:rPr lang="en-US">
                <a:solidFill>
                  <a:schemeClr val="bg2"/>
                </a:solidFill>
                <a:cs typeface="Calibri"/>
              </a:rPr>
              <a:t>and Grace Ann Thompkins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E68AE-AF62-453D-BCFB-9C78639B3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WORKS CITED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6B91A-4833-4398-B0F5-1320E5707F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/>
          </a:p>
          <a:p>
            <a:endParaRPr lang="en-US"/>
          </a:p>
          <a:p>
            <a:r>
              <a:rPr lang="en-US" b="1"/>
              <a:t> </a:t>
            </a:r>
            <a:r>
              <a:rPr lang="en-US"/>
              <a:t>Rubenstein, James M. </a:t>
            </a:r>
            <a:r>
              <a:rPr lang="en-US" i="1"/>
              <a:t>The Cultural Landscape</a:t>
            </a:r>
            <a:r>
              <a:rPr lang="en-US"/>
              <a:t>. 12th ed., Pearson, 2014, p. 49</a:t>
            </a:r>
          </a:p>
          <a:p>
            <a:endParaRPr lang="en-US"/>
          </a:p>
          <a:p>
            <a:r>
              <a:rPr lang="en-US"/>
              <a:t>"Major Problems Facing Senegal Today". </a:t>
            </a:r>
            <a:r>
              <a:rPr lang="en-US" i="1" err="1"/>
              <a:t>Africaw.Com</a:t>
            </a:r>
            <a:r>
              <a:rPr lang="en-US"/>
              <a:t>, 2018, https://www.africaw.com/major-problems-facing-senegal-today. Accessed 2 Oct 2018.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78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group of people posing for a photo&#10;&#10;Description generated with very high confidence">
            <a:extLst>
              <a:ext uri="{FF2B5EF4-FFF2-40B4-BE49-F238E27FC236}">
                <a16:creationId xmlns:a16="http://schemas.microsoft.com/office/drawing/2014/main" id="{48BF3628-63DC-458B-BF52-6BFF3AC89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7514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04748-2179-4976-9789-B0BCFD41A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Population and location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A1702-BFB9-492E-9D87-D11E31C2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buNone/>
            </a:pPr>
            <a:r>
              <a:rPr lang="en-US" sz="3200">
                <a:cs typeface="Calibri"/>
              </a:rPr>
              <a:t>There are roughly 2.5 billion people in this cluster</a:t>
            </a:r>
          </a:p>
          <a:p>
            <a:pPr>
              <a:buNone/>
            </a:pPr>
            <a:endParaRPr lang="en-US" sz="3600">
              <a:latin typeface="Abadi"/>
              <a:cs typeface="Calibri"/>
            </a:endParaRPr>
          </a:p>
          <a:p>
            <a:pPr>
              <a:buFont typeface="Arial" charset="2"/>
              <a:buChar char="•"/>
            </a:pPr>
            <a:r>
              <a:rPr lang="en-US" sz="3600">
                <a:latin typeface="Abadi"/>
                <a:cs typeface="Calibri"/>
              </a:rPr>
              <a:t>The two largest are in Africa with around 300 million people.</a:t>
            </a:r>
          </a:p>
          <a:p>
            <a:pPr>
              <a:buFont typeface="Arial" charset="2"/>
              <a:buChar char="•"/>
            </a:pPr>
            <a:r>
              <a:rPr lang="en-US" sz="3600">
                <a:latin typeface="Abadi"/>
                <a:cs typeface="Calibri"/>
              </a:rPr>
              <a:t> They lay along the west coast between Senegal and Nigeria and along the east coast between Eritrea and south Africa. </a:t>
            </a:r>
            <a:endParaRPr lang="en-US" sz="3600">
              <a:latin typeface="Abadi"/>
            </a:endParaRPr>
          </a:p>
          <a:p>
            <a:pPr>
              <a:buFont typeface="Arial" charset="2"/>
              <a:buChar char="•"/>
            </a:pPr>
            <a:r>
              <a:rPr lang="en-US" sz="3600">
                <a:latin typeface="Abadi"/>
                <a:cs typeface="Calibri"/>
              </a:rPr>
              <a:t>The largest cluster in the western hemisphere is the northeastern United States and southeastern Canada which contains around 100 million</a:t>
            </a:r>
            <a:endParaRPr lang="en-US" sz="3600">
              <a:latin typeface="Abadi"/>
            </a:endParaRPr>
          </a:p>
        </p:txBody>
      </p:sp>
    </p:spTree>
    <p:extLst>
      <p:ext uri="{BB962C8B-B14F-4D97-AF65-F5344CB8AC3E}">
        <p14:creationId xmlns:p14="http://schemas.microsoft.com/office/powerpoint/2010/main" val="4058670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3BEC0-01DB-4229-8A7E-82BF8005C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Occupations/Jobs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82B83-D173-4151-B782-F43F2D09C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 sz="2400">
                <a:latin typeface="Arial"/>
                <a:cs typeface="Arial"/>
              </a:rPr>
              <a:t>IN AFRICA</a:t>
            </a:r>
            <a:endParaRPr lang="en-US"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>
                <a:latin typeface="Arial"/>
                <a:cs typeface="Arial"/>
              </a:rPr>
              <a:t>The main jobs are agriculture base jobs</a:t>
            </a:r>
            <a:endParaRPr lang="en-US">
              <a:latin typeface="Century Gothic"/>
              <a:cs typeface="Arial"/>
            </a:endParaRP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>
                <a:latin typeface="Arial"/>
                <a:cs typeface="Arial"/>
              </a:rPr>
              <a:t> The most common jobs are farming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 sz="2400">
                <a:latin typeface="Arial"/>
                <a:cs typeface="Arial"/>
              </a:rPr>
              <a:t>IN THE NORTHEASTERN UNITED AMERICA 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>
                <a:latin typeface="Arial"/>
                <a:cs typeface="Arial"/>
              </a:rPr>
              <a:t>Service jobs or manufacturing 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 sz="2400">
                <a:latin typeface="Arial"/>
                <a:cs typeface="Arial"/>
              </a:rPr>
              <a:t>IN SOUTHEASTERN CANDA 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r>
              <a:rPr lang="en-US">
                <a:latin typeface="Arial"/>
                <a:cs typeface="Arial"/>
              </a:rPr>
              <a:t>It is a mix of both top ones </a:t>
            </a:r>
          </a:p>
          <a:p>
            <a:pPr>
              <a:lnSpc>
                <a:spcPct val="120000"/>
              </a:lnSpc>
              <a:spcAft>
                <a:spcPts val="600"/>
              </a:spcAft>
              <a:buFont typeface="Arial" charset="2"/>
              <a:buChar char="•"/>
            </a:pPr>
            <a:endParaRPr lang="en-US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33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7752F-9032-4EA2-9A6B-ADD40D5A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Problems affecting our cluster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09ED3-A150-412A-9E4B-B18627566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 charset="2"/>
              <a:buChar char="•"/>
            </a:pPr>
            <a:r>
              <a:rPr lang="en-US"/>
              <a:t>In our cluster one of the biggest problems facing their country is population and economy. </a:t>
            </a:r>
            <a:endParaRPr lang="en-US" err="1"/>
          </a:p>
          <a:p>
            <a:pPr>
              <a:buFont typeface="Arial" charset="2"/>
              <a:buChar char="•"/>
            </a:pPr>
            <a:r>
              <a:rPr lang="en-US"/>
              <a:t>In their culture having many kids is a very widespread tradition and is often seen as a blessing.</a:t>
            </a:r>
          </a:p>
          <a:p>
            <a:pPr>
              <a:buFont typeface="Arial" charset="2"/>
              <a:buChar char="•"/>
            </a:pPr>
            <a:r>
              <a:rPr lang="en-US"/>
              <a:t> Which affects their country as many of the population are under 30 . Most of their economy is agriculturally based and can a problem.</a:t>
            </a:r>
          </a:p>
          <a:p>
            <a:pPr>
              <a:buFont typeface="Arial" charset="2"/>
              <a:buChar char="•"/>
            </a:pPr>
            <a:r>
              <a:rPr lang="en-US"/>
              <a:t> A large percentage of the population are farmers or indirectly affect agriculture in some way</a:t>
            </a:r>
          </a:p>
        </p:txBody>
      </p:sp>
    </p:spTree>
    <p:extLst>
      <p:ext uri="{BB962C8B-B14F-4D97-AF65-F5344CB8AC3E}">
        <p14:creationId xmlns:p14="http://schemas.microsoft.com/office/powerpoint/2010/main" val="364146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ECB79-DBF9-4433-97D3-1EA347A47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COUNTRIES WITHIN CLUSTER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5FFCD1-DF1E-42F3-A48E-9CC03BDE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In Africa </a:t>
            </a:r>
          </a:p>
          <a:p>
            <a:r>
              <a:rPr lang="en-US"/>
              <a:t>Sierra</a:t>
            </a:r>
          </a:p>
          <a:p>
            <a:r>
              <a:rPr lang="en-US"/>
              <a:t>Niger </a:t>
            </a:r>
          </a:p>
          <a:p>
            <a:endParaRPr lang="en-US"/>
          </a:p>
          <a:p>
            <a:r>
              <a:rPr lang="en-US"/>
              <a:t>In US </a:t>
            </a:r>
          </a:p>
          <a:p>
            <a:pPr lvl="1"/>
            <a:r>
              <a:rPr lang="en-US"/>
              <a:t>Northeast Corner </a:t>
            </a:r>
            <a:endParaRPr lang="en-US" sz="2000"/>
          </a:p>
          <a:p>
            <a:pPr lvl="1"/>
            <a:r>
              <a:rPr lang="en-US"/>
              <a:t>Parts Canada </a:t>
            </a:r>
            <a:endParaRPr lang="en-US" sz="2000"/>
          </a:p>
          <a:p>
            <a:pPr lvl="1"/>
            <a:r>
              <a:rPr lang="en-US"/>
              <a:t>Atlantic Coast from Boston to New Port </a:t>
            </a:r>
          </a:p>
        </p:txBody>
      </p:sp>
    </p:spTree>
    <p:extLst>
      <p:ext uri="{BB962C8B-B14F-4D97-AF65-F5344CB8AC3E}">
        <p14:creationId xmlns:p14="http://schemas.microsoft.com/office/powerpoint/2010/main" val="1588635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2DA4AD1-EDE6-45D4-8CFE-485CA2805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494" y="365989"/>
            <a:ext cx="5244860" cy="5407154"/>
          </a:xfrm>
          <a:prstGeom prst="rect">
            <a:avLst/>
          </a:prstGeom>
        </p:spPr>
      </p:pic>
      <p:pic>
        <p:nvPicPr>
          <p:cNvPr id="2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F52BECD5-421D-4A8A-B0EB-E66ADB7BD6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092" r="209" b="-353"/>
          <a:stretch/>
        </p:blipFill>
        <p:spPr>
          <a:xfrm>
            <a:off x="6636588" y="363702"/>
            <a:ext cx="4527500" cy="564178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EBC097-BF9D-4AF8-B479-7D86E3995B59}"/>
              </a:ext>
            </a:extLst>
          </p:cNvPr>
          <p:cNvSpPr txBox="1"/>
          <p:nvPr/>
        </p:nvSpPr>
        <p:spPr>
          <a:xfrm>
            <a:off x="7355457" y="6198079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US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0498EC-6D12-4F7E-A338-748A11738670}"/>
              </a:ext>
            </a:extLst>
          </p:cNvPr>
          <p:cNvSpPr txBox="1"/>
          <p:nvPr/>
        </p:nvSpPr>
        <p:spPr>
          <a:xfrm>
            <a:off x="1518248" y="6111814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Africa</a:t>
            </a:r>
          </a:p>
        </p:txBody>
      </p:sp>
    </p:spTree>
    <p:extLst>
      <p:ext uri="{BB962C8B-B14F-4D97-AF65-F5344CB8AC3E}">
        <p14:creationId xmlns:p14="http://schemas.microsoft.com/office/powerpoint/2010/main" val="2984881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2DAE-1A61-4191-B896-90AFD1B9B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C67FD-3205-4F16-B017-C06C5F71D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 sz="3600"/>
          </a:p>
          <a:p>
            <a:pPr marL="0" indent="0">
              <a:buNone/>
            </a:pPr>
            <a:r>
              <a:rPr lang="en-US" sz="3600"/>
              <a:t>What is our clusters biggest problem?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3C2A91-E975-4B49-B337-26F1F907C540}"/>
              </a:ext>
            </a:extLst>
          </p:cNvPr>
          <p:cNvSpPr txBox="1"/>
          <p:nvPr/>
        </p:nvSpPr>
        <p:spPr>
          <a:xfrm>
            <a:off x="3833004" y="7822721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02AC7-FCBC-4C0F-A110-43A1CF5F5C86}"/>
              </a:ext>
            </a:extLst>
          </p:cNvPr>
          <p:cNvSpPr txBox="1"/>
          <p:nvPr/>
        </p:nvSpPr>
        <p:spPr>
          <a:xfrm>
            <a:off x="3099759" y="7578305"/>
            <a:ext cx="274320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156804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AAC3-8782-4BDB-928E-E4E1A2BFE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Answer: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The population is increasing to rapidly and the economy cannot handle the sudden increase.</a:t>
            </a:r>
          </a:p>
        </p:txBody>
      </p:sp>
    </p:spTree>
    <p:extLst>
      <p:ext uri="{BB962C8B-B14F-4D97-AF65-F5344CB8AC3E}">
        <p14:creationId xmlns:p14="http://schemas.microsoft.com/office/powerpoint/2010/main" val="34755777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Application>Microsoft Office PowerPoint</Application>
  <PresentationFormat>Widescreen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Ion</vt:lpstr>
      <vt:lpstr>Additional Population Clusters </vt:lpstr>
      <vt:lpstr>PowerPoint Presentation</vt:lpstr>
      <vt:lpstr>Population and location</vt:lpstr>
      <vt:lpstr>Occupations/Jobs</vt:lpstr>
      <vt:lpstr>Problems affecting our cluster</vt:lpstr>
      <vt:lpstr>COUNTRIES WITHIN CLUSTER </vt:lpstr>
      <vt:lpstr>PowerPoint Presentation</vt:lpstr>
      <vt:lpstr>Question:</vt:lpstr>
      <vt:lpstr>Answer:   The population is increasing to rapidly and the economy cannot handle the sudden increase.</vt:lpstr>
      <vt:lpstr>WORKS CITED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2013-07-15T20:26:40Z</dcterms:created>
  <dcterms:modified xsi:type="dcterms:W3CDTF">2018-10-02T17:24:27Z</dcterms:modified>
</cp:coreProperties>
</file>