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68" r:id="rId8"/>
    <p:sldId id="257" r:id="rId9"/>
    <p:sldId id="258" r:id="rId10"/>
    <p:sldId id="259" r:id="rId11"/>
    <p:sldId id="260" r:id="rId12"/>
    <p:sldId id="261" r:id="rId13"/>
    <p:sldId id="270" r:id="rId14"/>
    <p:sldId id="262" r:id="rId15"/>
    <p:sldId id="263" r:id="rId16"/>
    <p:sldId id="264" r:id="rId17"/>
    <p:sldId id="265" r:id="rId18"/>
    <p:sldId id="27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A20C-2749-4777-AB0F-6480F7CD6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Demographic Transition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21839-69D7-46DC-A58B-A0E685D07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and Historical Background </a:t>
            </a:r>
          </a:p>
        </p:txBody>
      </p:sp>
    </p:spTree>
    <p:extLst>
      <p:ext uri="{BB962C8B-B14F-4D97-AF65-F5344CB8AC3E}">
        <p14:creationId xmlns:p14="http://schemas.microsoft.com/office/powerpoint/2010/main" val="2664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4430-6F70-4773-9FEB-EA1A89C8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in England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A0F1-4894-495D-8CF4-3ACAE32534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Decline in Birth and Death Rates  </a:t>
            </a:r>
          </a:p>
          <a:p>
            <a:r>
              <a:rPr lang="en-US" dirty="0"/>
              <a:t>Growth is slow and stabilized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B7747-4F0B-4FA4-8D1E-33BC169B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9" y="1738135"/>
            <a:ext cx="4416948" cy="39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9116-E231-41E7-B787-C584C39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 of Demographic Transition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9BD8-FA16-4E25-A72B-C3DD0B4175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6882" cy="3311189"/>
          </a:xfrm>
        </p:spPr>
        <p:txBody>
          <a:bodyPr>
            <a:normAutofit/>
          </a:bodyPr>
          <a:lstStyle/>
          <a:p>
            <a:r>
              <a:rPr lang="en-US" dirty="0"/>
              <a:t>All of the Earth Had high Birth Rates, High Death Rates and Low NIR </a:t>
            </a:r>
          </a:p>
          <a:p>
            <a:r>
              <a:rPr lang="en-US" dirty="0"/>
              <a:t>Epidemics and Plagues caused the deaths </a:t>
            </a:r>
          </a:p>
          <a:p>
            <a:r>
              <a:rPr lang="en-US" dirty="0"/>
              <a:t>Bubonic Plague in 1300s diffused throughout  the Continent </a:t>
            </a:r>
          </a:p>
          <a:p>
            <a:r>
              <a:rPr lang="en-US" dirty="0"/>
              <a:t>Famines reported in India and China during the 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centuries – Millions died</a:t>
            </a:r>
          </a:p>
        </p:txBody>
      </p:sp>
    </p:spTree>
    <p:extLst>
      <p:ext uri="{BB962C8B-B14F-4D97-AF65-F5344CB8AC3E}">
        <p14:creationId xmlns:p14="http://schemas.microsoft.com/office/powerpoint/2010/main" val="14348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BD82-FA7B-4A4D-AE25-95E9B14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E804-A915-4296-B312-2C3D1CD3B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Accelerated Population Growth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look at the wonders coming from the Third &lt;strong&gt;Industrial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21" y="1678732"/>
            <a:ext cx="5738648" cy="38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7ACF0-0E48-42BD-B7C8-0D9B18D3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18" y="0"/>
            <a:ext cx="7019364" cy="64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8398-CCC1-4CF8-A2E9-753E0A1C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6774"/>
            <a:ext cx="10396882" cy="115196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Agricultural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C4FD-ACB5-46B0-8B79-20BD32182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3758"/>
            <a:ext cx="10394707" cy="3810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Improved Seed Selection </a:t>
            </a:r>
          </a:p>
          <a:p>
            <a:r>
              <a:rPr lang="en-US" dirty="0"/>
              <a:t>Crop Rotation </a:t>
            </a:r>
          </a:p>
          <a:p>
            <a:r>
              <a:rPr lang="en-US" dirty="0"/>
              <a:t>Bred livestock more effectively </a:t>
            </a:r>
          </a:p>
          <a:p>
            <a:r>
              <a:rPr lang="en-US" dirty="0"/>
              <a:t>New Technology like the seed drill </a:t>
            </a:r>
          </a:p>
          <a:p>
            <a:r>
              <a:rPr lang="en-US" dirty="0"/>
              <a:t>Capacity to store food improved </a:t>
            </a:r>
          </a:p>
          <a:p>
            <a:r>
              <a:rPr lang="en-US" dirty="0"/>
              <a:t>Consolidated land holding for more efficiency </a:t>
            </a:r>
          </a:p>
          <a:p>
            <a:r>
              <a:rPr lang="en-US" dirty="0"/>
              <a:t>Number of people needed to farm decreased </a:t>
            </a:r>
          </a:p>
          <a:p>
            <a:r>
              <a:rPr lang="en-US" dirty="0"/>
              <a:t>Able to support the population </a:t>
            </a:r>
          </a:p>
        </p:txBody>
      </p:sp>
    </p:spTree>
    <p:extLst>
      <p:ext uri="{BB962C8B-B14F-4D97-AF65-F5344CB8AC3E}">
        <p14:creationId xmlns:p14="http://schemas.microsoft.com/office/powerpoint/2010/main" val="3510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F60B-8D8A-4DB3-93D0-A9D253A0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1800s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BC86-65A2-4C05-94AD-FBC08D6173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Diffused throughout Europe </a:t>
            </a:r>
          </a:p>
          <a:p>
            <a:r>
              <a:rPr lang="en-US" dirty="0"/>
              <a:t>Death rates fell </a:t>
            </a:r>
          </a:p>
          <a:p>
            <a:r>
              <a:rPr lang="en-US" dirty="0"/>
              <a:t>Sanitation improved </a:t>
            </a:r>
          </a:p>
          <a:p>
            <a:r>
              <a:rPr lang="en-US" dirty="0"/>
              <a:t>Modern Medical Practices Diffused </a:t>
            </a:r>
          </a:p>
          <a:p>
            <a:pPr lvl="1"/>
            <a:r>
              <a:rPr lang="en-US" dirty="0"/>
              <a:t>Public heath, disease Prevention and Vaccination caused a drastic reduction in death rates </a:t>
            </a:r>
          </a:p>
          <a:p>
            <a:pPr lvl="1"/>
            <a:r>
              <a:rPr lang="en-US" dirty="0"/>
              <a:t>Before 1750 – CDR 35/1,000 live people </a:t>
            </a:r>
          </a:p>
          <a:p>
            <a:pPr lvl="1"/>
            <a:r>
              <a:rPr lang="en-US" dirty="0"/>
              <a:t>After 1850 – 16,/1,000 live people</a:t>
            </a:r>
          </a:p>
        </p:txBody>
      </p:sp>
    </p:spTree>
    <p:extLst>
      <p:ext uri="{BB962C8B-B14F-4D97-AF65-F5344CB8AC3E}">
        <p14:creationId xmlns:p14="http://schemas.microsoft.com/office/powerpoint/2010/main" val="23842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DDE1-33DD-428C-B180-C39FBFBC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5DDA-BC34-4190-BEC0-C75BE89E3F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Millions Emigrated to other parts of the world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ewish &lt;strong&gt;Emigration&lt;/strong&gt; and Immigration Genealogy - FamilySear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1" y="2063396"/>
            <a:ext cx="4781753" cy="32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69CF-2FA7-4F1D-A54B-3CEF9BDD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Colonization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078C-59FF-4A22-8F6B-EC4780F8B9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Europeans colonized Asia and Africa </a:t>
            </a:r>
          </a:p>
          <a:p>
            <a:r>
              <a:rPr lang="en-US" dirty="0"/>
              <a:t>Brought sanitation methods and Medical improvements </a:t>
            </a:r>
          </a:p>
          <a:p>
            <a:r>
              <a:rPr lang="en-US" dirty="0"/>
              <a:t>Mid 1900s declining death Rates in Africa, India, South America caused a population increase </a:t>
            </a:r>
          </a:p>
        </p:txBody>
      </p:sp>
    </p:spTree>
    <p:extLst>
      <p:ext uri="{BB962C8B-B14F-4D97-AF65-F5344CB8AC3E}">
        <p14:creationId xmlns:p14="http://schemas.microsoft.com/office/powerpoint/2010/main" val="36620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rigins of WW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3" y="327517"/>
            <a:ext cx="11642435" cy="51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64A7-5134-458F-8A59-C531D61A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Overpopulation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0170-EA23-4FD3-9F55-F53394339A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Once population increased, people believed that there would be an overpopulation problem</a:t>
            </a:r>
          </a:p>
          <a:p>
            <a:r>
              <a:rPr lang="en-US" dirty="0"/>
              <a:t>Birthrates went down in urbanized countries</a:t>
            </a:r>
          </a:p>
          <a:p>
            <a:r>
              <a:rPr lang="en-US" dirty="0"/>
              <a:t>Wealth and Medical Advances caused birthrates to fall </a:t>
            </a:r>
          </a:p>
          <a:p>
            <a:r>
              <a:rPr lang="en-US" dirty="0"/>
              <a:t>New opportunities outside of the home for women were not compatible with large families </a:t>
            </a:r>
          </a:p>
        </p:txBody>
      </p:sp>
    </p:spTree>
    <p:extLst>
      <p:ext uri="{BB962C8B-B14F-4D97-AF65-F5344CB8AC3E}">
        <p14:creationId xmlns:p14="http://schemas.microsoft.com/office/powerpoint/2010/main" val="1076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6284-F1E5-42A2-8DF4-ABB9F9F6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7772-65E4-41AF-952B-70020BCB6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scientific study of the characteristics of population </a:t>
            </a:r>
          </a:p>
          <a:p>
            <a:pPr lvl="1"/>
            <a:r>
              <a:rPr lang="en-US" dirty="0"/>
              <a:t>Age, gender, Birth Rates,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8EE1-2913-423A-923E-C4446F0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Advances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EB5D-7EE6-48CB-8FB9-27CEB57B4D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Helped lower infant mortality and child mortality rates (vaccines,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r>
              <a:rPr lang="en-US" dirty="0"/>
              <a:t>Diffusion of contraception, abortions, and decisions to have fewer children or to have children at a later age lowered birth rates </a:t>
            </a:r>
          </a:p>
        </p:txBody>
      </p:sp>
    </p:spTree>
    <p:extLst>
      <p:ext uri="{BB962C8B-B14F-4D97-AF65-F5344CB8AC3E}">
        <p14:creationId xmlns:p14="http://schemas.microsoft.com/office/powerpoint/2010/main" val="41487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BF3F-3933-488B-A0F5-22DB0B00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transition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2F10-962C-4677-91B1-0778CC1C9E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Process of change in society’s birth and death Rates </a:t>
            </a:r>
          </a:p>
          <a:p>
            <a:r>
              <a:rPr lang="en-US" dirty="0"/>
              <a:t>There are four stages, possibly a fifth expected </a:t>
            </a:r>
          </a:p>
        </p:txBody>
      </p:sp>
    </p:spTree>
    <p:extLst>
      <p:ext uri="{BB962C8B-B14F-4D97-AF65-F5344CB8AC3E}">
        <p14:creationId xmlns:p14="http://schemas.microsoft.com/office/powerpoint/2010/main" val="39506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B7747-4F0B-4FA4-8D1E-33BC169B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68" y="159025"/>
            <a:ext cx="7010727" cy="62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E629-0833-4294-A541-E816C994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study of England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BDEA-5470-41A8-816D-0F3ACA623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Demographic Transition Model – Historical Context and background </a:t>
            </a:r>
          </a:p>
        </p:txBody>
      </p:sp>
    </p:spTree>
    <p:extLst>
      <p:ext uri="{BB962C8B-B14F-4D97-AF65-F5344CB8AC3E}">
        <p14:creationId xmlns:p14="http://schemas.microsoft.com/office/powerpoint/2010/main" val="29349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r8tourblog4u: ENGLISH SPEAKING COUNTR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41" y="203199"/>
            <a:ext cx="5007917" cy="63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A65B0-1DDC-4C15-825E-EC873FE5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65" y="247484"/>
            <a:ext cx="8918713" cy="58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081-7FF1-4289-8C39-B8B35CDC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Pre-Industrial revolution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5169-8590-40B2-92D8-A6608C062A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from Births and Funerals from Churches was used to determine CDR/CBR </a:t>
            </a:r>
          </a:p>
          <a:p>
            <a:r>
              <a:rPr lang="en-US" dirty="0"/>
              <a:t>Before IR in 1750s </a:t>
            </a:r>
          </a:p>
          <a:p>
            <a:pPr lvl="1"/>
            <a:r>
              <a:rPr lang="en-US" dirty="0"/>
              <a:t>Births High </a:t>
            </a:r>
          </a:p>
          <a:p>
            <a:pPr lvl="1"/>
            <a:r>
              <a:rPr lang="en-US" dirty="0"/>
              <a:t>Deaths High </a:t>
            </a:r>
          </a:p>
          <a:p>
            <a:pPr lvl="1"/>
            <a:r>
              <a:rPr lang="en-US" dirty="0"/>
              <a:t>After IR 1750’s – high Births and Lower deaths </a:t>
            </a:r>
          </a:p>
          <a:p>
            <a:pPr lvl="2"/>
            <a:r>
              <a:rPr lang="en-US" dirty="0"/>
              <a:t>Conditions improved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3EC7-F2F2-4D9E-95F3-D4DEA478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1800s forward-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4C1F-2E75-4E06-84D9-9A1607C619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6882" cy="3311189"/>
          </a:xfrm>
        </p:spPr>
        <p:txBody>
          <a:bodyPr/>
          <a:lstStyle/>
          <a:p>
            <a:r>
              <a:rPr lang="en-US" dirty="0"/>
              <a:t>Death and Birth Rates fell </a:t>
            </a:r>
          </a:p>
          <a:p>
            <a:r>
              <a:rPr lang="en-US" dirty="0"/>
              <a:t>Births remained higher than death rates </a:t>
            </a:r>
          </a:p>
          <a:p>
            <a:pPr lvl="1"/>
            <a:r>
              <a:rPr lang="en-US" dirty="0"/>
              <a:t>Births slowed but population continued to grow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B7747-4F0B-4FA4-8D1E-33BC169B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88" y="1720037"/>
            <a:ext cx="4457303" cy="39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410</TotalTime>
  <Words>389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Impact</vt:lpstr>
      <vt:lpstr>Main Event</vt:lpstr>
      <vt:lpstr>Demographic Transition Model </vt:lpstr>
      <vt:lpstr>Demography </vt:lpstr>
      <vt:lpstr>Demographic transition Model </vt:lpstr>
      <vt:lpstr>PowerPoint Presentation</vt:lpstr>
      <vt:lpstr>A study of England </vt:lpstr>
      <vt:lpstr>PowerPoint Presentation</vt:lpstr>
      <vt:lpstr>PowerPoint Presentation</vt:lpstr>
      <vt:lpstr>Pre-Industrial revolution England</vt:lpstr>
      <vt:lpstr>Late 1800s forward- England</vt:lpstr>
      <vt:lpstr>Recent History in England </vt:lpstr>
      <vt:lpstr>Stage 1 of Demographic Transition Model </vt:lpstr>
      <vt:lpstr>Industrial Revolution </vt:lpstr>
      <vt:lpstr>PowerPoint Presentation</vt:lpstr>
      <vt:lpstr>2nd Agricultural Revolution </vt:lpstr>
      <vt:lpstr>1800s Industrial revolution </vt:lpstr>
      <vt:lpstr>Migration </vt:lpstr>
      <vt:lpstr>2nd Wave of Colonization </vt:lpstr>
      <vt:lpstr>PowerPoint Presentation</vt:lpstr>
      <vt:lpstr>Overpopulation Concerns </vt:lpstr>
      <vt:lpstr>Medical Advances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Transition Model</dc:title>
  <dc:creator>Bianca Woodard</dc:creator>
  <cp:lastModifiedBy>Bianca Woodard</cp:lastModifiedBy>
  <cp:revision>8</cp:revision>
  <dcterms:created xsi:type="dcterms:W3CDTF">2018-10-04T12:27:18Z</dcterms:created>
  <dcterms:modified xsi:type="dcterms:W3CDTF">2018-10-04T19:35:28Z</dcterms:modified>
</cp:coreProperties>
</file>